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9D2D14C-38F3-4807-B9CF-4EAD5F007224}">
  <a:tblStyle styleId="{69D2D14C-38F3-4807-B9CF-4EAD5F00722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21a54a6cf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21a54a6c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3"/>
          <p:cNvGraphicFramePr/>
          <p:nvPr/>
        </p:nvGraphicFramePr>
        <p:xfrm>
          <a:off x="59944" y="2444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{69D2D14C-38F3-4807-B9CF-4EAD5F007224}</a:tableStyleId>
              </a:tblPr>
              <a:tblGrid>
                <a:gridCol w="870125"/>
                <a:gridCol w="1196200"/>
                <a:gridCol w="1033150"/>
              </a:tblGrid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cap="none" strike="noStrike"/>
                        <a:t>Grady HS</a:t>
                      </a:r>
                      <a:endParaRPr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Betsy Bockman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Tamara Jones</a:t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Hope-Hill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AP Adrienne McCrary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Inman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Kevin Maxwell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Bahji Varner</a:t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Mary Lin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Colin Heydt</a:t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Morningside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Audrey Sofianos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Timothy</a:t>
                      </a:r>
                      <a:r>
                        <a:rPr lang="en-US" sz="800"/>
                        <a:t> Richman</a:t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SPARK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Terry Harness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Mark Rebillot</a:t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Centennial </a:t>
                      </a:r>
                      <a:endParaRPr sz="800"/>
                    </a:p>
                  </a:txBody>
                  <a:tcPr marT="41025" marB="41025" marR="82050" marL="82050"/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41025" marB="41025" marR="82050" marL="82050"/>
                </a:tc>
                <a:tc hMerge="1"/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Kindezi O4W</a:t>
                      </a:r>
                      <a:endParaRPr sz="800"/>
                    </a:p>
                  </a:txBody>
                  <a:tcPr marT="41025" marB="41025" marR="82050" marL="82050"/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41025" marB="41025" marR="82050" marL="82050"/>
                </a:tc>
                <a:tc hMerge="1"/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EC Rep</a:t>
                      </a:r>
                      <a:endParaRPr sz="800"/>
                    </a:p>
                  </a:txBody>
                  <a:tcPr marT="41025" marB="41025" marR="82050" marL="82050"/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Whitney Woodward (Haygood)</a:t>
                      </a:r>
                      <a:endParaRPr sz="800"/>
                    </a:p>
                  </a:txBody>
                  <a:tcPr marT="41025" marB="41025" marR="82050" marL="82050"/>
                </a:tc>
                <a:tc hMerge="1"/>
              </a:tr>
            </a:tbl>
          </a:graphicData>
        </a:graphic>
      </p:graphicFrame>
      <p:sp>
        <p:nvSpPr>
          <p:cNvPr id="85" name="Google Shape;85;p13"/>
          <p:cNvSpPr txBox="1"/>
          <p:nvPr/>
        </p:nvSpPr>
        <p:spPr>
          <a:xfrm>
            <a:off x="708252" y="-6450"/>
            <a:ext cx="1873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 </a:t>
            </a:r>
            <a:r>
              <a:rPr b="1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Membership </a:t>
            </a: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Attendance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0" y="2509986"/>
            <a:ext cx="930063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Meeting 1: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(7:30am)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1483651" y="2102029"/>
            <a:ext cx="858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Objective(s):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3714765" y="2106654"/>
            <a:ext cx="558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Topics: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3362661" y="849062"/>
            <a:ext cx="240161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Grady Cluster Advisory Team (CAT) Goals: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0" name="Google Shape;90;p13"/>
          <p:cNvGraphicFramePr/>
          <p:nvPr/>
        </p:nvGraphicFramePr>
        <p:xfrm>
          <a:off x="1092137" y="235292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{69D2D14C-38F3-4807-B9CF-4EAD5F007224}</a:tableStyleId>
              </a:tblPr>
              <a:tblGrid>
                <a:gridCol w="1987750"/>
                <a:gridCol w="5929700"/>
              </a:tblGrid>
              <a:tr h="986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91" name="Google Shape;91;p13"/>
          <p:cNvSpPr txBox="1"/>
          <p:nvPr/>
        </p:nvSpPr>
        <p:spPr>
          <a:xfrm>
            <a:off x="3169339" y="1165853"/>
            <a:ext cx="386644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92" name="Google Shape;92;p13"/>
          <p:cNvSpPr txBox="1"/>
          <p:nvPr/>
        </p:nvSpPr>
        <p:spPr>
          <a:xfrm>
            <a:off x="3528391" y="2356032"/>
            <a:ext cx="1971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Introductions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2018-2019 Planning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Long-range Planning Update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School-based Solutions Update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Team Update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Update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59957" y="3305851"/>
            <a:ext cx="53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Notes: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6544879" y="32732"/>
            <a:ext cx="199445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Cluster Advisory Team (CAT) Role: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6044521" y="341230"/>
            <a:ext cx="3099479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Maintain &amp; update the Cluster Plan 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Vet &amp; provide advice on school-based solutions which affect the cluster as a whole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the health &amp; function of GO Teams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community-wide communication, engagement, and advocacy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3"/>
          <p:cNvPicPr preferRelativeResize="0"/>
          <p:nvPr/>
        </p:nvPicPr>
        <p:blipFill rotWithShape="1">
          <a:blip r:embed="rId3">
            <a:alphaModFix/>
          </a:blip>
          <a:srcRect b="18599" l="0" r="0" t="0"/>
          <a:stretch/>
        </p:blipFill>
        <p:spPr>
          <a:xfrm>
            <a:off x="3626613" y="108924"/>
            <a:ext cx="1873700" cy="6986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3"/>
          <p:cNvSpPr txBox="1"/>
          <p:nvPr/>
        </p:nvSpPr>
        <p:spPr>
          <a:xfrm>
            <a:off x="1347850" y="2598125"/>
            <a:ext cx="1234200" cy="3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a focus for the year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45150" y="3552150"/>
            <a:ext cx="89445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2018-19 Planning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Strategy 4A: Build &amp; renovate facilities to address capacity and innovation (A. Sofianos)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Strategy 5A: Create a shared responsibility and commitment among the community (A. Sofianos)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○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Particularly to build unity and reduce divisiveness leading up to capacity conversations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Strategy 2: Develop school effectiveness that uses tools to measure, analyze and communicate student progress (B. Bockman)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○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communicate school progress as a cluster, similar to Grady brag sheet (K. Maxwell) and cluster website with dedicated support (B. Bockman)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Strategy 4B: Provide technology infrastructure (T.Jones)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T. Jones attended SPLOST, shared concerns about technology funding; B. Bockman: equitable situation for all students, Grady has limited technology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Through an APS grant, every 6th/7th grader will get a tablet and free/reduced lunch students get a hotspot; concern that continuation of 1:1 into high school (K. Maxwell)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Strategy 3A: Professional Learning (B. Varner)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Importance of equity/diversity training for staff, SPARK/Grady mentioned offering it via SEL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for consistent cluster agreement on foreign language/fine arts (T. Jones)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/>
          <p:nvPr/>
        </p:nvSpPr>
        <p:spPr>
          <a:xfrm>
            <a:off x="65300" y="239500"/>
            <a:ext cx="9144000" cy="586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Long-range Planning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T. Norvell provided background on important dates related to long-range planning (attached), mentioned that the October meeting will be used to discuss the scope of this work related to the March 2020 long-range plan deadline.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Timeline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Long-range plans should be two decades (W. Woodward) or at least 15 years and continuously refresh as a living document (T. Jones)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 need demographic student to know where the growth is happening (T. Jones)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Scope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Teams and Cluster Advisory Teams shouldn’t determine enrollment zones (S. Bray)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Considerations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Capacity calculations may need to change to take into consideration the needs of 21st century schools and programs (A. Sofianos)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Inman should stay under capacity without the portable calculated in (K. Maxwell)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SPARK consistently over projection, capacity keeps changing as well...becoming more transient with film industry (T. Harness)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Splitting VaHi with a new K-5 at Inman will cause issues with the neighborhood (M. Rebillot)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Questions/Data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is lease for Kindezi O4W up?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capacity for each school in the cluster?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plans for Centennial and potential expansion?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Wesley’s future plans with Cook?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students are zoned to Grady attending Kindezi, Centennial, Wesley?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do we need to decide on Inman MS building?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an elementary school comes into Inman, should changes be made permanently that are made for Morningside relocation?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we get information from Decatur and other systems with grade-level schools?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there issues with funding the Inman Building deferred maintenance to house a new school for 20 years?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Cluster Updates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Scheduling Spanish at ES. Exposure is less and less. More of a hassle than what they are getting. Cluster conversation on latin in 4/5 in curriculum as SBS? (T. Jones); would like a continued conversation, not consistent, dissatisfaction (S. Bray); I can tell kids that attended APS schools based on their exposure to foreign language as early as possible (B. Varner); Exposure as early as possible is best to build muscles and ability to learn languages in the future (W. Woodward)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Principals are studying an ½ early release once a month for targeted PL (T. Harness)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SSF funding does not look good for our cluster, particularly with potential impact on EIP funding (gifted should not be impacted (M. Rebillot)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Updates to the Excellence Project will come to the cluster (T. Jones, T. Norvell)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131301" y="6281075"/>
            <a:ext cx="8544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</a:t>
            </a:r>
            <a:r>
              <a:rPr b="1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Attendance: </a:t>
            </a: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Whitney Dziuma (Morningside), Yolanda Windham (Grady Cluster), Sharon Bray (Grady), Yolonda Brown (APS), Travis Norvell (APS)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